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7"/>
  </p:notesMasterIdLst>
  <p:sldIdLst>
    <p:sldId id="859" r:id="rId2"/>
    <p:sldId id="1009" r:id="rId3"/>
    <p:sldId id="1034" r:id="rId4"/>
    <p:sldId id="1010" r:id="rId5"/>
    <p:sldId id="1035" r:id="rId6"/>
    <p:sldId id="1011" r:id="rId7"/>
    <p:sldId id="1012" r:id="rId8"/>
    <p:sldId id="1013" r:id="rId9"/>
    <p:sldId id="1022" r:id="rId10"/>
    <p:sldId id="1015" r:id="rId11"/>
    <p:sldId id="1017" r:id="rId12"/>
    <p:sldId id="1018" r:id="rId13"/>
    <p:sldId id="1036" r:id="rId14"/>
    <p:sldId id="1019" r:id="rId15"/>
    <p:sldId id="1020" r:id="rId16"/>
    <p:sldId id="1021" r:id="rId17"/>
    <p:sldId id="1014" r:id="rId18"/>
    <p:sldId id="1023" r:id="rId19"/>
    <p:sldId id="1024" r:id="rId20"/>
    <p:sldId id="1037" r:id="rId21"/>
    <p:sldId id="1038" r:id="rId22"/>
    <p:sldId id="1039" r:id="rId23"/>
    <p:sldId id="1025" r:id="rId24"/>
    <p:sldId id="1041" r:id="rId25"/>
    <p:sldId id="1026" r:id="rId26"/>
    <p:sldId id="1042" r:id="rId27"/>
    <p:sldId id="1027" r:id="rId28"/>
    <p:sldId id="1043" r:id="rId29"/>
    <p:sldId id="1044" r:id="rId30"/>
    <p:sldId id="1029" r:id="rId31"/>
    <p:sldId id="1030" r:id="rId32"/>
    <p:sldId id="1031" r:id="rId33"/>
    <p:sldId id="1032" r:id="rId34"/>
    <p:sldId id="1045" r:id="rId35"/>
    <p:sldId id="1033" r:id="rId3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FF0000"/>
    <a:srgbClr val="ED028C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333575"/>
            <a:ext cx="12192000" cy="131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第三单元提优测评卷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842194"/>
            <a:ext cx="11485848" cy="2616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808038"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morning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check the weather. In </a:t>
            </a:r>
            <a:r>
              <a:rPr lang="en-US" altLang="zh-CN" sz="24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Shenyang,it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morning. You can play outside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in the </a:t>
            </a:r>
            <a:r>
              <a:rPr lang="en-US" altLang="zh-CN" sz="24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afternoon,it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Don’t forget your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umbrella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4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Changsha,the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sky is full of clouds. It is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day. Wear a </a:t>
            </a:r>
            <a:r>
              <a:rPr lang="en-US" altLang="zh-CN" sz="24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jacket,because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little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Oh no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blowing strongly in Zhangjiakou. Hold your hats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2400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1200" algn="dist"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morning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check the weather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Shenyang,it is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morning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400" spc="-9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play outside</a:t>
            </a:r>
            <a:r>
              <a:rPr lang="zh-CN" altLang="zh-CN" sz="2400" spc="-9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spc="-9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in the afternoon,it will be </a:t>
            </a:r>
            <a:r>
              <a:rPr lang="zh-CN" altLang="zh-CN" sz="2400" u="sng" spc="-9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u="sng" spc="-9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2400" spc="-9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pc="-9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forget your</a:t>
            </a:r>
            <a:r>
              <a:rPr lang="zh-CN" altLang="zh-CN" sz="2400" u="sng" spc="-9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pc="-9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400" u="sng" spc="-9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pc="-9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400" u="sng" spc="-9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pc="-9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spc="-9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2400" spc="-9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Changsha,the sky is full of clouds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day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 a jacket,because it’s a little </a:t>
            </a:r>
          </a:p>
          <a:p>
            <a:pPr algn="l"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 no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24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blowing strongly in Zhangjiakou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 your hats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</a:t>
            </a:r>
          </a:p>
          <a:p>
            <a:pPr algn="l"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692165" y="1296052"/>
            <a:ext cx="9733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sunny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6890949" y="1793720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cloudy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10051933" y="1840936"/>
            <a:ext cx="13749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umbrella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>
          <a:xfrm>
            <a:off x="5599646" y="2319748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cloudy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522145" y="2889591"/>
            <a:ext cx="731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cold</a:t>
            </a:r>
            <a:endParaRPr lang="zh-CN" altLang="en-US" sz="2400" dirty="0"/>
          </a:p>
        </p:txBody>
      </p:sp>
      <p:sp>
        <p:nvSpPr>
          <p:cNvPr id="11" name="矩形 10"/>
          <p:cNvSpPr/>
          <p:nvPr/>
        </p:nvSpPr>
        <p:spPr>
          <a:xfrm>
            <a:off x="3532979" y="2899016"/>
            <a:ext cx="835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wind</a:t>
            </a:r>
            <a:endParaRPr lang="zh-CN" altLang="en-US" sz="2400" dirty="0"/>
          </a:p>
        </p:txBody>
      </p:sp>
      <p:sp>
        <p:nvSpPr>
          <p:cNvPr id="12" name="矩形 11"/>
          <p:cNvSpPr/>
          <p:nvPr/>
        </p:nvSpPr>
        <p:spPr>
          <a:xfrm>
            <a:off x="591512" y="3341546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windy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375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93875" algn="l"/>
                <a:tab pos="3586163" algn="l"/>
                <a:tab pos="6454775" algn="l"/>
                <a:tab pos="9418638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3586163" algn="l"/>
                <a:tab pos="6454775" algn="l"/>
                <a:tab pos="9418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六、找出画线部分与例词读音相同的一项。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3586163" algn="l"/>
                <a:tab pos="6454775" algn="l"/>
                <a:tab pos="9418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3586163" algn="l"/>
                <a:tab pos="6454775" algn="l"/>
                <a:tab pos="9418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3586163" algn="l"/>
                <a:tab pos="6454775" algn="l"/>
                <a:tab pos="9418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3586163" algn="l"/>
                <a:tab pos="6454775" algn="l"/>
                <a:tab pos="9418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ny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3586163" algn="l"/>
                <a:tab pos="6454775" algn="l"/>
                <a:tab pos="94186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6142" y="2123978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 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46142" y="2751925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 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46142" y="34053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46142" y="40756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46142" y="47251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789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七、根据图片或首字母提示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040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the leaves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叶子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qtf431.jpg" descr="id:21474884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623598" y="1404002"/>
            <a:ext cx="1682224" cy="156048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384927" y="2916170"/>
            <a:ext cx="2159566" cy="6568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题图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2636912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rain comes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cool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day,we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have a picnic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37864" y="1456579"/>
            <a:ext cx="86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/>
              <a:t>indy</a:t>
            </a:r>
            <a:endParaRPr lang="zh-CN" altLang="en-US" dirty="0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52322" y="19800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结合图片可知是刮风的一天，所以填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63924" y="2689756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/>
              <a:t>ainy</a:t>
            </a:r>
            <a:endParaRPr lang="zh-CN" altLang="en-US" dirty="0"/>
          </a:p>
        </p:txBody>
      </p:sp>
      <p:sp>
        <p:nvSpPr>
          <p:cNvPr id="13" name="内容占位符 2"/>
          <p:cNvSpPr txBox="1">
            <a:spLocks/>
          </p:cNvSpPr>
          <p:nvPr/>
        </p:nvSpPr>
        <p:spPr bwMode="auto">
          <a:xfrm>
            <a:off x="343444" y="327610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rain comes down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雨落下来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2"/>
          <p:cNvSpPr txBox="1">
            <a:spLocks/>
          </p:cNvSpPr>
          <p:nvPr/>
        </p:nvSpPr>
        <p:spPr bwMode="auto">
          <a:xfrm>
            <a:off x="343444" y="4535754"/>
            <a:ext cx="1150325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have a picnic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我们可以去野餐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）可知，天气应该是晴朗的，所以填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673493" y="3974084"/>
            <a:ext cx="9653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/>
              <a:t>unny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8725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738664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raining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26281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is some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Harbin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qtfjt1.jpg" descr="id:2147488461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83438" y="1196752"/>
            <a:ext cx="1725339" cy="172994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966325" y="2825072"/>
            <a:ext cx="2159566" cy="6568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zh-CN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题图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18942" y="145389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o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910617" y="2745260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snow</a:t>
            </a:r>
            <a:endParaRPr lang="zh-CN" altLang="en-US" dirty="0"/>
          </a:p>
        </p:txBody>
      </p:sp>
      <p:sp>
        <p:nvSpPr>
          <p:cNvPr id="10" name="内容占位符 3"/>
          <p:cNvSpPr txBox="1">
            <a:spLocks/>
          </p:cNvSpPr>
          <p:nvPr/>
        </p:nvSpPr>
        <p:spPr bwMode="auto">
          <a:xfrm>
            <a:off x="355111" y="19977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3"/>
          <p:cNvSpPr txBox="1">
            <a:spLocks/>
          </p:cNvSpPr>
          <p:nvPr/>
        </p:nvSpPr>
        <p:spPr bwMode="auto">
          <a:xfrm>
            <a:off x="363989" y="328498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来自哈尔滨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。结合图片和哈尔滨冬季多雪的特点，可知这里填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这里有一些来自哈尔滨的雪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293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10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诗词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中有多样的天气。请写出以下诗句描写的天气对应的单词。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好雨知时节，当春乃发生。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锄禾日当午，汗滴禾下土。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阴天闻断雁，夜浦送归人。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饮马渡秋水，水寒风似刀。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北国风光，千里冰封，万里雪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飘。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917598"/>
            <a:ext cx="2717701" cy="44292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455246" y="2060848"/>
            <a:ext cx="1002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rainy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455246" y="2708920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sunny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455246" y="3339236"/>
            <a:ext cx="1202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cloudy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455246" y="3997014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windy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455246" y="4499414"/>
            <a:ext cx="114326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snowy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10"/>
          <p:cNvSpPr txBox="1">
            <a:spLocks/>
          </p:cNvSpPr>
          <p:nvPr/>
        </p:nvSpPr>
        <p:spPr bwMode="auto">
          <a:xfrm>
            <a:off x="360854" y="5248801"/>
            <a:ext cx="1163900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捕捉诗词中关于天气的关键词即可。如：雨、日、阴天、风似刀、雪飘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23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153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153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need to wear my sunglasses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153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153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—Today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fly a kite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153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—Good idea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153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51141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38317" y="27631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2242" y="4653136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5645150" algn="l"/>
                <a:tab pos="9418638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 days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 and her mum come back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5645150" algn="l"/>
                <a:tab pos="9418638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475503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525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418638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—Can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shop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418638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late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太晚了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418638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to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to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418638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make a snowman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418638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1456" y="8544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34822" y="27720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114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十、气象知识知多少。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 Meteorological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世界气象日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7215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882775" algn="l"/>
                <a:tab pos="4846638" algn="l"/>
                <a:tab pos="78041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qtf432a.jpg" descr="id:21474884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2420888"/>
            <a:ext cx="1268903" cy="1300021"/>
          </a:xfrm>
          <a:prstGeom prst="rect">
            <a:avLst/>
          </a:prstGeom>
        </p:spPr>
      </p:pic>
      <p:pic>
        <p:nvPicPr>
          <p:cNvPr id="5" name="qtf432b.jpg" descr="id:21474885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190074" y="2420888"/>
            <a:ext cx="1268903" cy="1300021"/>
          </a:xfrm>
          <a:prstGeom prst="rect">
            <a:avLst/>
          </a:prstGeom>
        </p:spPr>
      </p:pic>
      <p:pic>
        <p:nvPicPr>
          <p:cNvPr id="6" name="qtf432c.jpg" descr="id:21474885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056773" y="2420888"/>
            <a:ext cx="1268903" cy="130002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10630" y="148577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9242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世界气象日是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日，所以选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055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see swallows flying low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若你看见燕子飞得低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will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将会是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0551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0551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0551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wind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level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suitable for flying kites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适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放风筝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0551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2" name="矩形 1"/>
          <p:cNvSpPr/>
          <p:nvPr/>
        </p:nvSpPr>
        <p:spPr>
          <a:xfrm>
            <a:off x="982638" y="8455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6457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燕子低飞要下雨，所以选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520256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风筝需要有风，但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级风会损毁房屋，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级风适合放风筝，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341653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15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1949508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一般来说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snowflakes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雪花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l"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corners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角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3" name="矩形 2"/>
          <p:cNvSpPr/>
          <p:nvPr/>
        </p:nvSpPr>
        <p:spPr>
          <a:xfrm>
            <a:off x="970334" y="17282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58456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情况下雪花有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个角，所以选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156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202238" algn="l"/>
                <a:tab pos="9153525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9153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选出所听句子中包含的单词。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9153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9153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9153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coat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9153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9153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9153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91538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 windy.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37833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cold.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21061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it taste like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 cream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1451" y="2141734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37969" y="340480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83344" y="47145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  <a:solidFill>
            <a:srgbClr val="E8F6FD"/>
          </a:solidFill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气象谚语与传统文化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在我国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有很多关于气象的谚语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proverb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这些谚语是劳动人民在长期生产生活实践中总结出来的经验。例如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日晕三更雨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月晕午时风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中的日晕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solar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halo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和月晕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halo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是太阳光或月光通过高空中的冰晶折射或反射形成的光环现象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古人发现出现这种现象后往往会有风雨天气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704" y="746120"/>
            <a:ext cx="1622499" cy="47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87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  <a:solidFill>
            <a:srgbClr val="E8F6FD"/>
          </a:solidFill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气象知识科普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风级与活动</a:t>
            </a:r>
            <a:endParaRPr lang="zh-CN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风力等级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scale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是风力的一种表示方法。世界上通用的风级划分标准是《蒲福风力等级表》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Beaufort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scale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将风力大小分为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个等级。我国于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2012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月发布了《风力等级》国家标准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将风力大小划分为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个等级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5537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雪花的形状</a:t>
            </a:r>
            <a:endParaRPr lang="zh-CN" altLang="zh-CN" sz="1200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雪花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snowflake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通常是六角形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hexagon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的。这是因为水分子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molecule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在结晶过程中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会按照最稳定的六边形结构排列。雪花在形成过程中受到温度、湿度和气流等因素的影响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具体形状会略有不同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但基本都是六角形的。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322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7395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十一、连词成句。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weather,like,What,the,is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（？）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06574" y="2540115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weather like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2059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is ... like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是一个常用的句型，用于询问事物的特征或情况。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天气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8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takes,his,He,book,his,to,home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6953" y="135516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takes his book to his home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00659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是谓语动词；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book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是宾语；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his home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是介词短语作状语，说明动作的方向，即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到家里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212976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have,we,Can,some,outside,fun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（？）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93583" y="380762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some fun outside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6949" y="450382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是主语；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是情态动词，后面接动词原形；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some fun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玩得开心，享受乐趣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是副词，充当状语，意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在外面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690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Let’s,and,go,help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（！）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sunny,and,warm,It’s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0364" y="1529380"/>
            <a:ext cx="317696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Let’s </a:t>
            </a:r>
            <a:r>
              <a:rPr lang="en-US" altLang="zh-CN" dirty="0">
                <a:cs typeface="Times New Roman" panose="02020603050405020304" pitchFamily="18" charset="0"/>
              </a:rPr>
              <a:t>go and help</a:t>
            </a:r>
            <a:r>
              <a:rPr lang="zh-CN" altLang="zh-CN" dirty="0"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132" y="3438706"/>
            <a:ext cx="88323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It’s </a:t>
            </a:r>
            <a:r>
              <a:rPr lang="en-US" altLang="zh-CN" dirty="0">
                <a:cs typeface="Times New Roman" panose="02020603050405020304" pitchFamily="18" charset="0"/>
              </a:rPr>
              <a:t>sunny and warm./It’s warm and sunny.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29556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用于提出建议或请求；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and help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是两个并列的动词短语。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5878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的缩写；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 and warm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是两个形容词作表语，描述天气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特征。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917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94832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十二、从方框中选择合适的句子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morning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do you feel today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feel great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looks nice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</a:t>
            </a:r>
            <a:r>
              <a:rPr lang="en-US" altLang="zh-CN" sz="27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87488" y="3129968"/>
            <a:ext cx="11485848" cy="18832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45150" algn="l"/>
                <a:tab pos="6907213" algn="l"/>
                <a:tab pos="9861550" algn="l"/>
              </a:tabLst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know what the weather will be like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nice day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</a:p>
          <a:p>
            <a:pPr eaLnBrk="1" hangingPunct="0">
              <a:spcAft>
                <a:spcPts val="0"/>
              </a:spcAft>
              <a:tabLst>
                <a:tab pos="5645150" algn="l"/>
                <a:tab pos="6907213" algn="l"/>
                <a:tab pos="9861550" algn="l"/>
              </a:tabLst>
            </a:pP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we do now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 many clouds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spcAft>
                <a:spcPts val="0"/>
              </a:spcAft>
              <a:tabLst>
                <a:tab pos="5645150" algn="l"/>
                <a:tab pos="6907213" algn="l"/>
                <a:tab pos="9861550" algn="l"/>
              </a:tabLst>
            </a:pP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sky makes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happy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30710" y="2417113"/>
            <a:ext cx="43473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/>
              <a:t>A</a:t>
            </a:r>
            <a:endParaRPr lang="zh-CN" altLang="en-US" sz="2700" dirty="0"/>
          </a:p>
        </p:txBody>
      </p:sp>
    </p:spTree>
    <p:extLst>
      <p:ext uri="{BB962C8B-B14F-4D97-AF65-F5344CB8AC3E}">
        <p14:creationId xmlns:p14="http://schemas.microsoft.com/office/powerpoint/2010/main" val="427626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40740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check the weather app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checking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it’s sunny and warm today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go to the park and have a picnic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sounds 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get ready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get ready and go out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42006" y="4495000"/>
            <a:ext cx="11485848" cy="176894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645150" algn="l"/>
                <a:tab pos="6907213" algn="l"/>
                <a:tab pos="9861550" algn="l"/>
              </a:tabLst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know what the weather will be like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nice day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645150" algn="l"/>
                <a:tab pos="6907213" algn="l"/>
                <a:tab pos="9861550" algn="l"/>
              </a:tabLst>
            </a:pP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we do now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 many clouds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645150" algn="l"/>
                <a:tab pos="6907213" algn="l"/>
                <a:tab pos="9861550" algn="l"/>
              </a:tabLst>
            </a:pP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sky makes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happy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73368" y="202551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6740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sky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so blue and there are no clouds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it’s really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warm days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some games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42006" y="4077072"/>
            <a:ext cx="11485848" cy="183101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645150" algn="l"/>
                <a:tab pos="6818313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know what the weather will be like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nice 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645150" algn="l"/>
                <a:tab pos="6818313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we do now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 many clouds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645150" algn="l"/>
                <a:tab pos="6818313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sky makes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happy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02718" y="1493662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679236" y="34290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9484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5295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about playing 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frisbee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飞盘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</a:p>
          <a:p>
            <a:pPr hangingPunct="0">
              <a:spcAft>
                <a:spcPts val="0"/>
              </a:spcAft>
            </a:pPr>
            <a:r>
              <a:rPr lang="en-US" altLang="zh-CN" sz="2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 idea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spcAft>
                <a:spcPts val="0"/>
              </a:spcAft>
            </a:pP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start playing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hangingPunct="0">
              <a:spcAft>
                <a:spcPts val="0"/>
              </a:spcAft>
            </a:pPr>
            <a:r>
              <a:rPr lang="en-US" altLang="zh-CN" sz="2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Oh,no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the sky now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spcAft>
                <a:spcPts val="0"/>
              </a:spcAft>
            </a:pPr>
            <a:r>
              <a:rPr lang="en-US" altLang="zh-CN" sz="2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7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 smtClean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 and find a place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7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42006" y="4653136"/>
            <a:ext cx="11485848" cy="176894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645150" algn="l"/>
                <a:tab pos="6907213" algn="l"/>
                <a:tab pos="9861550" algn="l"/>
              </a:tabLst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know what the weather will be like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nice day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645150" algn="l"/>
                <a:tab pos="6907213" algn="l"/>
                <a:tab pos="9861550" algn="l"/>
              </a:tabLst>
            </a:pP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we do now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 many clouds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645150" algn="l"/>
                <a:tab pos="6907213" algn="l"/>
                <a:tab pos="9861550" algn="l"/>
              </a:tabLst>
            </a:pP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sky makes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happy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30710" y="32938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5735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21374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gets a big surprise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51164" y="348242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an English teacher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02238" algn="l"/>
                <a:tab pos="9153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surprising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915352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9153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73760" y="16661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50155" y="29435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98985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以下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是三位来自不同城市的学生的天气日记。阅读天气日记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 in Beijing is snowy and cold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temperature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-5℃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wear a thick blue coat and a 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厚蓝外套和一顶帽子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sister and I make a big snowman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snow makes the air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 Chinese New Year in the snow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snowman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952" y="865287"/>
            <a:ext cx="3130078" cy="52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5061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London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live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London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rainy today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sky is grey and little raindrops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dancing on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umbrella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wear a yellow raincoat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red boots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靴子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 jumping in puddles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小水坑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 says London has 160 rainy days every year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Jump in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puddles</a:t>
            </a:r>
          </a:p>
        </p:txBody>
      </p:sp>
    </p:spTree>
    <p:extLst>
      <p:ext uri="{BB962C8B-B14F-4D97-AF65-F5344CB8AC3E}">
        <p14:creationId xmlns:p14="http://schemas.microsoft.com/office/powerpoint/2010/main" val="4170478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Sydney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Australia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 is Christmas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it’s summer here—sunny and HOT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family goes to Bondi Beach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沙滩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swim,eat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ice cream and play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Santa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圣诞老人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a surfboard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冲浪板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so funny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at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beach</a:t>
            </a:r>
          </a:p>
        </p:txBody>
      </p:sp>
    </p:spTree>
    <p:extLst>
      <p:ext uri="{BB962C8B-B14F-4D97-AF65-F5344CB8AC3E}">
        <p14:creationId xmlns:p14="http://schemas.microsoft.com/office/powerpoint/2010/main" val="22244195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（一）判断句子正（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）误（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lives in Sydney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snowy and cold in Beijing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7278" y="149366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4400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的故事中的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live in London.”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,Amy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住在伦敦，而不是悉尼，故填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7278" y="34098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1027" y="399803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Ming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的故事中的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“Winter in Beijing is snowy and cold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可知，北京的天气是下雪且寒冷的，故填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951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says it’s very hot in Sydney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 influences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people’s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activities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the world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538" y="115095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70080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的故事中的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“Today is Christmas Day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it’s summer here—sunny and HOT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35℃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,Jack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说悉尼天气很热，故填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21405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文章内容可知，不同的天气影响着人们的活动和穿着，与题干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82294" y="30675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000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3739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实际情况回答问题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weather like today in your city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239" y="2093306"/>
            <a:ext cx="3594847" cy="527612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42006" y="314107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sunny today.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61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660900" algn="l"/>
                <a:tab pos="79803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选出与所听内容相符的图片。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0900" algn="l"/>
                <a:tab pos="798036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0900" algn="l"/>
                <a:tab pos="79803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660900" algn="l"/>
                <a:tab pos="7980363" algn="l"/>
              </a:tabLst>
            </a:pP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418a.jpg" descr="id:21474882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1720874"/>
            <a:ext cx="1599601" cy="1496144"/>
          </a:xfrm>
          <a:prstGeom prst="rect">
            <a:avLst/>
          </a:prstGeom>
        </p:spPr>
      </p:pic>
      <p:pic>
        <p:nvPicPr>
          <p:cNvPr id="4" name="qtf418b.jpg" descr="id:21474882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951190" y="1628800"/>
            <a:ext cx="1492165" cy="1496144"/>
          </a:xfrm>
          <a:prstGeom prst="rect">
            <a:avLst/>
          </a:prstGeom>
        </p:spPr>
      </p:pic>
      <p:pic>
        <p:nvPicPr>
          <p:cNvPr id="5" name="qtf418c.jpg" descr="id:214748829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335566" y="1745240"/>
            <a:ext cx="1514713" cy="1496144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19613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sunny day.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Yes. We can go to play.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41322" y="21241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qtf419a.jpg" descr="id:21474883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1799" y="1196752"/>
            <a:ext cx="1600572" cy="1487187"/>
          </a:xfrm>
          <a:prstGeom prst="rect">
            <a:avLst/>
          </a:prstGeom>
        </p:spPr>
      </p:pic>
      <p:pic>
        <p:nvPicPr>
          <p:cNvPr id="5" name="qtf419b.jpg" descr="id:21474883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951190" y="1196752"/>
            <a:ext cx="966408" cy="1487187"/>
          </a:xfrm>
          <a:prstGeom prst="rect">
            <a:avLst/>
          </a:prstGeom>
        </p:spPr>
      </p:pic>
      <p:pic>
        <p:nvPicPr>
          <p:cNvPr id="6" name="qtf419c.jpg" descr="id:21474883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286703" y="1196752"/>
            <a:ext cx="1612438" cy="148718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6200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buy ice cream.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OK. Let’s go to the ice cream shop together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矩形 8"/>
          <p:cNvSpPr/>
          <p:nvPr/>
        </p:nvSpPr>
        <p:spPr>
          <a:xfrm>
            <a:off x="964170" y="171814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329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2063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394200" algn="l"/>
                <a:tab pos="72612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qtf420a.jpg" descr="id:21474883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790607"/>
            <a:ext cx="1475724" cy="1486265"/>
          </a:xfrm>
          <a:prstGeom prst="rect">
            <a:avLst/>
          </a:prstGeom>
        </p:spPr>
      </p:pic>
      <p:pic>
        <p:nvPicPr>
          <p:cNvPr id="5" name="qtf420b.jpg" descr="id:21474883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08825" y="790607"/>
            <a:ext cx="1466501" cy="1486265"/>
          </a:xfrm>
          <a:prstGeom prst="rect">
            <a:avLst/>
          </a:prstGeom>
        </p:spPr>
      </p:pic>
      <p:pic>
        <p:nvPicPr>
          <p:cNvPr id="6" name="qtf420c.jpg" descr="id:214748834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255446" y="790607"/>
            <a:ext cx="1423020" cy="1486265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2225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394200" algn="l"/>
                <a:tab pos="72612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8" name="qtf421a.jpg" descr="id:214748834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693073" y="3781547"/>
            <a:ext cx="1519661" cy="1519661"/>
          </a:xfrm>
          <a:prstGeom prst="rect">
            <a:avLst/>
          </a:prstGeom>
        </p:spPr>
      </p:pic>
      <p:pic>
        <p:nvPicPr>
          <p:cNvPr id="9" name="qtf421b.jpg" descr="id:214748835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650132" y="3781547"/>
            <a:ext cx="1519661" cy="1519661"/>
          </a:xfrm>
          <a:prstGeom prst="rect">
            <a:avLst/>
          </a:prstGeom>
        </p:spPr>
      </p:pic>
      <p:pic>
        <p:nvPicPr>
          <p:cNvPr id="10" name="qtf421c.jpg" descr="id:2147488362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8240975" y="3781547"/>
            <a:ext cx="1508883" cy="1519661"/>
          </a:xfrm>
          <a:prstGeom prst="rect">
            <a:avLst/>
          </a:prstGeom>
        </p:spPr>
      </p:pic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0854" y="2303506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wind blows.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Yes,it’s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windy today.</a:t>
            </a:r>
          </a:p>
        </p:txBody>
      </p:sp>
      <p:sp>
        <p:nvSpPr>
          <p:cNvPr id="12" name="内容占位符 3"/>
          <p:cNvSpPr txBox="1">
            <a:spLocks/>
          </p:cNvSpPr>
          <p:nvPr/>
        </p:nvSpPr>
        <p:spPr bwMode="auto">
          <a:xfrm>
            <a:off x="360854" y="528436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cloudy,but it’s so hot.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not feel good. Let’s go home now.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76802" y="124157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76802" y="43459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2196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394200" algn="l"/>
                <a:tab pos="76263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qtf422a.jpg" descr="id:21474883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70870" y="1620668"/>
            <a:ext cx="864096" cy="1448292"/>
          </a:xfrm>
          <a:prstGeom prst="rect">
            <a:avLst/>
          </a:prstGeom>
        </p:spPr>
      </p:pic>
      <p:pic>
        <p:nvPicPr>
          <p:cNvPr id="4" name="qtf422b.jpg" descr="id:214748837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66676" y="1847610"/>
            <a:ext cx="1696681" cy="1221350"/>
          </a:xfrm>
          <a:prstGeom prst="rect">
            <a:avLst/>
          </a:prstGeom>
        </p:spPr>
      </p:pic>
      <p:pic>
        <p:nvPicPr>
          <p:cNvPr id="5" name="qtf422c.jpg" descr="id:214748838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759502" y="1896534"/>
            <a:ext cx="2488287" cy="1172426"/>
          </a:xfrm>
          <a:prstGeom prst="rect">
            <a:avLst/>
          </a:prstGeom>
        </p:spPr>
      </p:pic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290810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rainy. 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 an umbrella.</a:t>
            </a:r>
          </a:p>
        </p:txBody>
      </p:sp>
      <p:sp>
        <p:nvSpPr>
          <p:cNvPr id="7" name="矩形 6"/>
          <p:cNvSpPr/>
          <p:nvPr/>
        </p:nvSpPr>
        <p:spPr>
          <a:xfrm>
            <a:off x="973760" y="214173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将地点与可能出现的情景匹配。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qtf423.jpg" descr="id:21474883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77389" y="1463462"/>
            <a:ext cx="1021567" cy="1173450"/>
          </a:xfrm>
          <a:prstGeom prst="rect">
            <a:avLst/>
          </a:prstGeom>
        </p:spPr>
      </p:pic>
      <p:pic>
        <p:nvPicPr>
          <p:cNvPr id="4" name="qtf424.jpg" descr="id:21474883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527254" y="1463462"/>
            <a:ext cx="1726885" cy="1173450"/>
          </a:xfrm>
          <a:prstGeom prst="rect">
            <a:avLst/>
          </a:prstGeom>
        </p:spPr>
      </p:pic>
      <p:pic>
        <p:nvPicPr>
          <p:cNvPr id="5" name="qtf425.jpg" descr="id:214748840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83638" y="1463463"/>
            <a:ext cx="882168" cy="1173449"/>
          </a:xfrm>
          <a:prstGeom prst="rect">
            <a:avLst/>
          </a:prstGeom>
        </p:spPr>
      </p:pic>
      <p:pic>
        <p:nvPicPr>
          <p:cNvPr id="6" name="qtf426.jpg" descr="id:214748841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407574" y="1463463"/>
            <a:ext cx="1812189" cy="117344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43444" y="167981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4343547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0">
              <a:spcAft>
                <a:spcPts val="0"/>
              </a:spcAft>
              <a:buFontTx/>
              <a:buAutoNum type="alphaUcPeriod"/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9" name="qtf427.jpg" descr="id:214748841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24793" y="4138567"/>
            <a:ext cx="1427631" cy="1243527"/>
          </a:xfrm>
          <a:prstGeom prst="rect">
            <a:avLst/>
          </a:prstGeom>
        </p:spPr>
      </p:pic>
      <p:pic>
        <p:nvPicPr>
          <p:cNvPr id="10" name="qtf428.jpg" descr="id:2147488425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3616970" y="4138567"/>
            <a:ext cx="1638193" cy="1243527"/>
          </a:xfrm>
          <a:prstGeom prst="rect">
            <a:avLst/>
          </a:prstGeom>
        </p:spPr>
      </p:pic>
      <p:pic>
        <p:nvPicPr>
          <p:cNvPr id="11" name="qtf429.jpg" descr="id:2147488432;FounderCES"/>
          <p:cNvPicPr/>
          <p:nvPr/>
        </p:nvPicPr>
        <p:blipFill>
          <a:blip r:embed="rId8"/>
          <a:stretch>
            <a:fillRect/>
          </a:stretch>
        </p:blipFill>
        <p:spPr>
          <a:xfrm>
            <a:off x="6869773" y="4138567"/>
            <a:ext cx="1243527" cy="1243527"/>
          </a:xfrm>
          <a:prstGeom prst="rect">
            <a:avLst/>
          </a:prstGeom>
        </p:spPr>
      </p:pic>
      <p:pic>
        <p:nvPicPr>
          <p:cNvPr id="12" name="qtf430.jpg" descr="id:2147488439;FounderCES"/>
          <p:cNvPicPr/>
          <p:nvPr/>
        </p:nvPicPr>
        <p:blipFill>
          <a:blip r:embed="rId9"/>
          <a:stretch>
            <a:fillRect/>
          </a:stretch>
        </p:blipFill>
        <p:spPr>
          <a:xfrm>
            <a:off x="9524031" y="4138567"/>
            <a:ext cx="1611735" cy="1243527"/>
          </a:xfrm>
          <a:prstGeom prst="rect">
            <a:avLst/>
          </a:prstGeom>
        </p:spPr>
      </p:pic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5280937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9138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London,it’s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rainy and warm. In New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York,it’s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snowy and cold. In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Guangzhou,it’s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sunny and hot. In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Sydney,it’s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windy and cool.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351622" y="2587236"/>
            <a:ext cx="2231416" cy="155133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931465" y="2686599"/>
            <a:ext cx="2099845" cy="13788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075203" y="2729116"/>
            <a:ext cx="5232526" cy="148256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9047534" y="2736275"/>
            <a:ext cx="1116458" cy="170083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6382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zh-CN" altLang="zh-CN" sz="2500" spc="-8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sz="2500" spc="-8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spc="-8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500" spc="-8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spc="-8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在表格相应的位置填写对应的天气。</a:t>
            </a:r>
            <a:r>
              <a:rPr lang="zh-CN" altLang="zh-CN" sz="2500" spc="-8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500" spc="-8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500" spc="-8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500" spc="-8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500" spc="-8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2500" spc="-8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732" y="5131946"/>
            <a:ext cx="11485848" cy="117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9138" eaLnBrk="1" hangingPunct="0">
              <a:spcAft>
                <a:spcPts val="0"/>
              </a:spcAft>
            </a:pPr>
            <a:r>
              <a:rPr lang="en-US" altLang="zh-CN" sz="25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weather diary. Let’s see. On </a:t>
            </a:r>
            <a:r>
              <a:rPr lang="en-US" altLang="zh-CN" sz="25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Monday,it’s</a:t>
            </a:r>
            <a:r>
              <a:rPr lang="en-US" altLang="zh-CN" sz="25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sunny. On </a:t>
            </a:r>
            <a:r>
              <a:rPr lang="en-US" altLang="zh-CN" sz="25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Tuesday,it’s</a:t>
            </a:r>
            <a:r>
              <a:rPr lang="en-US" altLang="zh-CN" sz="25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cloudy. On </a:t>
            </a:r>
            <a:r>
              <a:rPr lang="en-US" altLang="zh-CN" sz="25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Wednesday,it’s</a:t>
            </a:r>
            <a:r>
              <a:rPr lang="en-US" altLang="zh-CN" sz="25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windy. On </a:t>
            </a:r>
            <a:r>
              <a:rPr lang="en-US" altLang="zh-CN" sz="25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Thursday,it’s</a:t>
            </a:r>
            <a:r>
              <a:rPr lang="en-US" altLang="zh-CN" sz="25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rainy. On </a:t>
            </a:r>
            <a:r>
              <a:rPr lang="en-US" altLang="zh-CN" sz="25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Friday,it’s</a:t>
            </a:r>
            <a:r>
              <a:rPr lang="en-US" altLang="zh-CN" sz="25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sunny.</a:t>
            </a:r>
            <a:endParaRPr lang="zh-CN" altLang="zh-CN" sz="2500" dirty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11046"/>
              </p:ext>
            </p:extLst>
          </p:nvPr>
        </p:nvGraphicFramePr>
        <p:xfrm>
          <a:off x="487460" y="1460728"/>
          <a:ext cx="11287500" cy="3624456"/>
        </p:xfrm>
        <a:graphic>
          <a:graphicData uri="http://schemas.openxmlformats.org/drawingml/2006/table">
            <a:tbl>
              <a:tblPr firstRow="1" firstCol="1" bandRow="1"/>
              <a:tblGrid>
                <a:gridCol w="2433585">
                  <a:extLst>
                    <a:ext uri="{9D8B030D-6E8A-4147-A177-3AD203B41FA5}">
                      <a16:colId xmlns:a16="http://schemas.microsoft.com/office/drawing/2014/main" val="1684956152"/>
                    </a:ext>
                  </a:extLst>
                </a:gridCol>
                <a:gridCol w="8853915">
                  <a:extLst>
                    <a:ext uri="{9D8B030D-6E8A-4147-A177-3AD203B41FA5}">
                      <a16:colId xmlns:a16="http://schemas.microsoft.com/office/drawing/2014/main" val="2713773730"/>
                    </a:ext>
                  </a:extLst>
                </a:gridCol>
              </a:tblGrid>
              <a:tr h="60407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2989442"/>
                  </a:ext>
                </a:extLst>
              </a:tr>
              <a:tr h="60407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951856"/>
                  </a:ext>
                </a:extLst>
              </a:tr>
              <a:tr h="60407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Tuesday</a:t>
                      </a:r>
                      <a:endParaRPr lang="zh-CN" sz="2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2304667"/>
                  </a:ext>
                </a:extLst>
              </a:tr>
              <a:tr h="60407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Wednesday</a:t>
                      </a:r>
                      <a:endParaRPr lang="zh-CN" sz="2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9550132"/>
                  </a:ext>
                </a:extLst>
              </a:tr>
              <a:tr h="60407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Thursday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3160297"/>
                  </a:ext>
                </a:extLst>
              </a:tr>
              <a:tr h="60407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8557147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6817819" y="2087482"/>
            <a:ext cx="1003801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sunny</a:t>
            </a:r>
            <a:endParaRPr lang="zh-CN" altLang="en-US" sz="2500" dirty="0"/>
          </a:p>
        </p:txBody>
      </p:sp>
      <p:sp>
        <p:nvSpPr>
          <p:cNvPr id="7" name="矩形 6"/>
          <p:cNvSpPr/>
          <p:nvPr/>
        </p:nvSpPr>
        <p:spPr>
          <a:xfrm>
            <a:off x="6817819" y="2730070"/>
            <a:ext cx="109356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cloudy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817819" y="3339408"/>
            <a:ext cx="102143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windy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817819" y="3934688"/>
            <a:ext cx="915635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rainy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817819" y="4545448"/>
            <a:ext cx="1003801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sunny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6778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7" grpId="0"/>
      <p:bldP spid="11" grpId="0"/>
      <p:bldP spid="13" grpId="0"/>
      <p:bldP spid="1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2881</Words>
  <Application>Microsoft Office PowerPoint</Application>
  <PresentationFormat>自定义</PresentationFormat>
  <Paragraphs>262</Paragraphs>
  <Slides>35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361</cp:revision>
  <dcterms:created xsi:type="dcterms:W3CDTF">2020-11-06T05:24:00Z</dcterms:created>
  <dcterms:modified xsi:type="dcterms:W3CDTF">2025-06-30T07:31:43Z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